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6858000" cy="9906000" type="A4"/>
  <p:notesSz cx="6864350" cy="99964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FF33"/>
    <a:srgbClr val="B6F517"/>
    <a:srgbClr val="AEEF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3" autoAdjust="0"/>
    <p:restoredTop sz="94660"/>
  </p:normalViewPr>
  <p:slideViewPr>
    <p:cSldViewPr>
      <p:cViewPr>
        <p:scale>
          <a:sx n="150" d="100"/>
          <a:sy n="150" d="100"/>
        </p:scale>
        <p:origin x="-84" y="49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78C48-0E19-4B04-AA51-3E78D818FECB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B119C-1CE9-4DD6-9345-3E6A0BDAFD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C1CC-314E-448B-A065-7041DADAACDD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59F2-4C9A-4F89-B765-CF5596F7F8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EFA2-A66F-48CC-80BA-32C3B23C20F3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FC82-98FF-4EDF-8356-51A4BC03D2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F8699-88C5-4D73-A71B-53CA655A9D51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D085B-D166-452B-B085-CCF260D43F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F8E0-5902-4C42-A6F7-DC8316DFCE0A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6242-E16C-40CD-9761-1E2303BAA9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9A0B-1923-48E3-97B9-CD8551B7C9FE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D43E-B2E3-4BC8-9219-3E6084C7C8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712C4-B3AD-423E-812C-AAC1E645B890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6B4B2-537C-4068-A884-5A69D62B3E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7FA82-1995-4409-A489-62EEC96C49BB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DC8E-BABC-48A0-AF56-E613DDDBB6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AB43D-6995-4E9B-8813-3010259D2FFC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3FA78-03F2-4438-981D-F40A6D67F0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0B199-0E34-4953-96E3-148330F7FE2F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F751-FA65-405D-AB4B-F30CA0905A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8AE3A-D591-414D-A3F4-243420CDBA33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18476-61AC-4822-A739-2A463054EA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83BFFF-4C4E-42FB-ABD7-68C81FCFC0C8}" type="datetimeFigureOut">
              <a:rPr lang="de-DE"/>
              <a:pPr>
                <a:defRPr/>
              </a:pPr>
              <a:t>23.09.2017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1E382-42BA-4B66-B527-81F011F0222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9"/>
          <p:cNvSpPr txBox="1">
            <a:spLocks noChangeArrowheads="1"/>
          </p:cNvSpPr>
          <p:nvPr/>
        </p:nvSpPr>
        <p:spPr bwMode="auto">
          <a:xfrm>
            <a:off x="1844675" y="8585200"/>
            <a:ext cx="3744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de-DE" altLang="de-DE" sz="1000">
              <a:latin typeface="Calibri" pitchFamily="34" charset="0"/>
            </a:endParaRPr>
          </a:p>
        </p:txBody>
      </p:sp>
      <p:sp>
        <p:nvSpPr>
          <p:cNvPr id="13314" name="Text Box 37"/>
          <p:cNvSpPr txBox="1">
            <a:spLocks noChangeArrowheads="1"/>
          </p:cNvSpPr>
          <p:nvPr/>
        </p:nvSpPr>
        <p:spPr bwMode="auto">
          <a:xfrm>
            <a:off x="5384800" y="8553450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altLang="de-DE" sz="1200"/>
              <a:t> </a:t>
            </a:r>
            <a:endParaRPr lang="de-DE" altLang="de-DE" sz="1000">
              <a:latin typeface="Calibri" pitchFamily="34" charset="0"/>
            </a:endParaRPr>
          </a:p>
        </p:txBody>
      </p:sp>
      <p:grpSp>
        <p:nvGrpSpPr>
          <p:cNvPr id="13315" name="Gruppieren 2"/>
          <p:cNvGrpSpPr>
            <a:grpSpLocks/>
          </p:cNvGrpSpPr>
          <p:nvPr/>
        </p:nvGrpSpPr>
        <p:grpSpPr bwMode="auto">
          <a:xfrm>
            <a:off x="-9525" y="0"/>
            <a:ext cx="6867525" cy="9285288"/>
            <a:chOff x="-9525" y="0"/>
            <a:chExt cx="6867525" cy="9285288"/>
          </a:xfrm>
        </p:grpSpPr>
        <p:pic>
          <p:nvPicPr>
            <p:cNvPr id="13316" name="Picture 2" descr="FlyerBordüreSW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9525" y="0"/>
              <a:ext cx="6867525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317" name="Gruppieren 1"/>
            <p:cNvGrpSpPr>
              <a:grpSpLocks/>
            </p:cNvGrpSpPr>
            <p:nvPr/>
          </p:nvGrpSpPr>
          <p:grpSpPr bwMode="auto">
            <a:xfrm>
              <a:off x="692150" y="704850"/>
              <a:ext cx="5484813" cy="8580438"/>
              <a:chOff x="692150" y="704850"/>
              <a:chExt cx="5484813" cy="8580438"/>
            </a:xfrm>
          </p:grpSpPr>
          <p:sp>
            <p:nvSpPr>
              <p:cNvPr id="13318" name="Text Box 2"/>
              <p:cNvSpPr txBox="1">
                <a:spLocks noChangeArrowheads="1"/>
              </p:cNvSpPr>
              <p:nvPr/>
            </p:nvSpPr>
            <p:spPr bwMode="auto">
              <a:xfrm>
                <a:off x="1844675" y="3729038"/>
                <a:ext cx="3598863" cy="946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de-DE" altLang="de-DE" sz="1400" b="1">
                    <a:latin typeface="Calibri" pitchFamily="34" charset="0"/>
                  </a:rPr>
                  <a:t>„Rauchzeichen“</a:t>
                </a:r>
                <a:r>
                  <a:rPr lang="de-DE" altLang="de-DE" sz="1400">
                    <a:latin typeface="Calibri" pitchFamily="34" charset="0"/>
                  </a:rPr>
                  <a:t> </a:t>
                </a:r>
                <a:r>
                  <a:rPr lang="de-DE" altLang="de-DE" sz="1600">
                    <a:latin typeface="Calibri" pitchFamily="34" charset="0"/>
                  </a:rPr>
                  <a:t>		             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doppelstündige Informationsveranstaltung zum Herz-Kreislauf-System und den Auswirkungen des Rauchens auf unseren Körper,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durchgeführt von Ärzten der Uniklinik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organisiert von der Deutschen Herzstiftung</a:t>
                </a:r>
                <a:endParaRPr lang="de-DE" altLang="de-DE" sz="1000" b="1">
                  <a:latin typeface="Calibri" pitchFamily="34" charset="0"/>
                </a:endParaRPr>
              </a:p>
            </p:txBody>
          </p:sp>
          <p:sp>
            <p:nvSpPr>
              <p:cNvPr id="13319" name="Text Box 3"/>
              <p:cNvSpPr txBox="1">
                <a:spLocks noChangeArrowheads="1"/>
              </p:cNvSpPr>
              <p:nvPr/>
            </p:nvSpPr>
            <p:spPr bwMode="auto">
              <a:xfrm>
                <a:off x="1844675" y="2576513"/>
                <a:ext cx="3602038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de-DE" altLang="de-DE" sz="1400" b="1">
                    <a:latin typeface="Calibri" pitchFamily="34" charset="0"/>
                  </a:rPr>
                  <a:t>„Be smart - don‘t start“</a:t>
                </a:r>
                <a:r>
                  <a:rPr lang="de-DE" altLang="de-DE" sz="1400">
                    <a:latin typeface="Calibri" pitchFamily="34" charset="0"/>
                  </a:rPr>
                  <a:t>                      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schuljahrbegleitender bundesweiter Wettbewerb, um Schülerinnen und Schüler zu motivieren, nicht mit dem Rauchen anzufangen,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durchgeführt von Klassenleitungen im Rahmen der Klassenstunde</a:t>
                </a:r>
              </a:p>
            </p:txBody>
          </p:sp>
          <p:pic>
            <p:nvPicPr>
              <p:cNvPr id="13320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 t="1578" r="1532" b="41182"/>
              <a:stretch>
                <a:fillRect/>
              </a:stretch>
            </p:blipFill>
            <p:spPr bwMode="auto">
              <a:xfrm>
                <a:off x="836613" y="3873500"/>
                <a:ext cx="784225" cy="795338"/>
              </a:xfrm>
              <a:prstGeom prst="rect">
                <a:avLst/>
              </a:prstGeom>
              <a:solidFill>
                <a:srgbClr val="B0D9EE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21" name="Text Box 5"/>
              <p:cNvSpPr txBox="1">
                <a:spLocks noChangeArrowheads="1"/>
              </p:cNvSpPr>
              <p:nvPr/>
            </p:nvSpPr>
            <p:spPr bwMode="auto">
              <a:xfrm>
                <a:off x="1844675" y="1454150"/>
                <a:ext cx="3529013" cy="946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de-DE" altLang="de-DE" sz="1400" b="1">
                    <a:latin typeface="Calibri" pitchFamily="34" charset="0"/>
                  </a:rPr>
                  <a:t>„medien.kompetenz.tag “</a:t>
                </a:r>
                <a:r>
                  <a:rPr lang="de-DE" altLang="de-DE" sz="1400">
                    <a:latin typeface="Calibri" pitchFamily="34" charset="0"/>
                  </a:rPr>
                  <a:t>    </a:t>
                </a:r>
                <a:r>
                  <a:rPr lang="de-DE" altLang="de-DE" sz="1600">
                    <a:latin typeface="Calibri" pitchFamily="34" charset="0"/>
                  </a:rPr>
                  <a:t>                  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vierstündige Veranstaltung zu „Fairplay mit dem Handy“ (Kl.5) und „Verhalten in Sozialen Netzwerken“ (Kl.6),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durchgeführt von Klassenleitungen, Jugendmedienschutz sowie zu Medienscouts ausgebildeten Schülerinnen und Schülern</a:t>
                </a:r>
              </a:p>
            </p:txBody>
          </p:sp>
          <p:sp>
            <p:nvSpPr>
              <p:cNvPr id="2054" name="Text Box 6"/>
              <p:cNvSpPr txBox="1">
                <a:spLocks noChangeArrowheads="1"/>
              </p:cNvSpPr>
              <p:nvPr/>
            </p:nvSpPr>
            <p:spPr bwMode="auto">
              <a:xfrm>
                <a:off x="1844675" y="704850"/>
                <a:ext cx="3600450" cy="68580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2100" b="1" dirty="0" smtClean="0">
                    <a:latin typeface="+mn-lt"/>
                    <a:cs typeface="+mn-cs"/>
                  </a:rPr>
                  <a:t>PRÄVENTIONSPROJEKTE</a:t>
                </a:r>
                <a:endParaRPr lang="de-DE" altLang="de-DE" sz="2100" b="1" dirty="0">
                  <a:latin typeface="+mn-lt"/>
                  <a:cs typeface="+mn-cs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dirty="0">
                    <a:latin typeface="+mn-lt"/>
                    <a:cs typeface="+mn-cs"/>
                  </a:rPr>
                  <a:t>AM </a:t>
                </a:r>
                <a:r>
                  <a:rPr lang="de-DE" altLang="de-DE" dirty="0" smtClean="0">
                    <a:latin typeface="+mn-lt"/>
                    <a:cs typeface="+mn-cs"/>
                  </a:rPr>
                  <a:t>GUTENBERG-GYMNASIUM</a:t>
                </a:r>
                <a:endParaRPr lang="de-DE" altLang="de-DE" dirty="0">
                  <a:latin typeface="+mn-lt"/>
                  <a:cs typeface="+mn-cs"/>
                </a:endParaRPr>
              </a:p>
            </p:txBody>
          </p:sp>
          <p:grpSp>
            <p:nvGrpSpPr>
              <p:cNvPr id="13323" name="Group 8"/>
              <p:cNvGrpSpPr>
                <a:grpSpLocks/>
              </p:cNvGrpSpPr>
              <p:nvPr/>
            </p:nvGrpSpPr>
            <p:grpSpPr bwMode="auto">
              <a:xfrm>
                <a:off x="836613" y="1568450"/>
                <a:ext cx="798512" cy="796925"/>
                <a:chOff x="-2920" y="761"/>
                <a:chExt cx="2358" cy="2495"/>
              </a:xfrm>
            </p:grpSpPr>
            <p:sp>
              <p:nvSpPr>
                <p:cNvPr id="13341" name="Rectangle 9"/>
                <p:cNvSpPr>
                  <a:spLocks noChangeArrowheads="1"/>
                </p:cNvSpPr>
                <p:nvPr/>
              </p:nvSpPr>
              <p:spPr bwMode="auto">
                <a:xfrm>
                  <a:off x="-2920" y="761"/>
                  <a:ext cx="2358" cy="2495"/>
                </a:xfrm>
                <a:prstGeom prst="rect">
                  <a:avLst/>
                </a:prstGeom>
                <a:solidFill>
                  <a:srgbClr val="007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de-DE" altLang="de-DE"/>
                </a:p>
              </p:txBody>
            </p:sp>
            <p:grpSp>
              <p:nvGrpSpPr>
                <p:cNvPr id="13342" name="Group 10"/>
                <p:cNvGrpSpPr>
                  <a:grpSpLocks/>
                </p:cNvGrpSpPr>
                <p:nvPr/>
              </p:nvGrpSpPr>
              <p:grpSpPr bwMode="auto">
                <a:xfrm>
                  <a:off x="-2830" y="852"/>
                  <a:ext cx="2178" cy="2268"/>
                  <a:chOff x="210" y="1215"/>
                  <a:chExt cx="860" cy="831"/>
                </a:xfrm>
              </p:grpSpPr>
              <p:pic>
                <p:nvPicPr>
                  <p:cNvPr id="13343" name="Picture 11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lum contrast="6000"/>
                  </a:blip>
                  <a:srcRect/>
                  <a:stretch>
                    <a:fillRect/>
                  </a:stretch>
                </p:blipFill>
                <p:spPr bwMode="auto">
                  <a:xfrm flipV="1">
                    <a:off x="210" y="1215"/>
                    <a:ext cx="860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3344" name="Picture 12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lum contrast="6000"/>
                  </a:blip>
                  <a:srcRect/>
                  <a:stretch>
                    <a:fillRect/>
                  </a:stretch>
                </p:blipFill>
                <p:spPr bwMode="auto">
                  <a:xfrm rot="10800000" flipV="1">
                    <a:off x="210" y="1491"/>
                    <a:ext cx="860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3345" name="Picture 13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lum contrast="6000"/>
                  </a:blip>
                  <a:srcRect/>
                  <a:stretch>
                    <a:fillRect/>
                  </a:stretch>
                </p:blipFill>
                <p:spPr bwMode="auto">
                  <a:xfrm flipV="1">
                    <a:off x="210" y="1759"/>
                    <a:ext cx="860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pic>
            <p:nvPicPr>
              <p:cNvPr id="13324" name="Picture 14"/>
              <p:cNvPicPr>
                <a:picLocks noChangeAspect="1" noChangeArrowheads="1"/>
              </p:cNvPicPr>
              <p:nvPr/>
            </p:nvPicPr>
            <p:blipFill>
              <a:blip r:embed="rId6"/>
              <a:srcRect l="68149" t="20103" r="3090" b="42538"/>
              <a:stretch>
                <a:fillRect/>
              </a:stretch>
            </p:blipFill>
            <p:spPr bwMode="auto">
              <a:xfrm>
                <a:off x="836613" y="2720975"/>
                <a:ext cx="798512" cy="798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25" name="Text Box 15"/>
              <p:cNvSpPr txBox="1">
                <a:spLocks noChangeArrowheads="1"/>
              </p:cNvSpPr>
              <p:nvPr/>
            </p:nvSpPr>
            <p:spPr bwMode="auto">
              <a:xfrm>
                <a:off x="1916113" y="4881563"/>
                <a:ext cx="3529012" cy="946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de-DE" altLang="de-DE" sz="1400" b="1">
                    <a:latin typeface="Calibri" pitchFamily="34" charset="0"/>
                  </a:rPr>
                  <a:t>„AlltagsheldInnen – gemeinsam stark!“ </a:t>
                </a:r>
                <a:r>
                  <a:rPr lang="de-DE" altLang="de-DE" sz="1600" b="1"/>
                  <a:t>                             </a:t>
                </a:r>
                <a:endParaRPr lang="de-DE" altLang="de-DE" sz="1600"/>
              </a:p>
              <a:p>
                <a:r>
                  <a:rPr lang="de-DE" altLang="de-DE" sz="1000">
                    <a:latin typeface="Calibri" pitchFamily="34" charset="0"/>
                  </a:rPr>
                  <a:t>dreitägiges Projekt zur Reflexion des Umgangs miteinander und zur Auseinandersetzung mit „Zivilcourage“ und „Mobbing“ ,                                   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durchgeführt von Klassenleitungen und Präventionsteam</a:t>
                </a:r>
              </a:p>
              <a:p>
                <a:pPr algn="just"/>
                <a:r>
                  <a:rPr lang="de-DE" altLang="de-DE" sz="1000">
                    <a:latin typeface="Calibri" pitchFamily="34" charset="0"/>
                  </a:rPr>
                  <a:t>im Rahmen der Methodentage</a:t>
                </a:r>
                <a:endParaRPr lang="de-DE" altLang="de-DE" sz="1000" b="1">
                  <a:solidFill>
                    <a:schemeClr val="tx2"/>
                  </a:solidFill>
                  <a:latin typeface="Calibri" pitchFamily="34" charset="0"/>
                </a:endParaRPr>
              </a:p>
            </p:txBody>
          </p:sp>
          <p:pic>
            <p:nvPicPr>
              <p:cNvPr id="13326" name="Picture 19" descr="DSC09942"/>
              <p:cNvPicPr>
                <a:picLocks noChangeAspect="1" noChangeArrowheads="1"/>
              </p:cNvPicPr>
              <p:nvPr/>
            </p:nvPicPr>
            <p:blipFill>
              <a:blip r:embed="rId7">
                <a:lum bright="6000" contrast="6000"/>
              </a:blip>
              <a:srcRect b="21884"/>
              <a:stretch>
                <a:fillRect/>
              </a:stretch>
            </p:blipFill>
            <p:spPr bwMode="auto">
              <a:xfrm>
                <a:off x="836613" y="6176963"/>
                <a:ext cx="792162" cy="7953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27" name="Text Box 20"/>
              <p:cNvSpPr txBox="1">
                <a:spLocks noChangeArrowheads="1"/>
              </p:cNvSpPr>
              <p:nvPr/>
            </p:nvSpPr>
            <p:spPr bwMode="auto">
              <a:xfrm>
                <a:off x="1916113" y="6032500"/>
                <a:ext cx="357028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/>
                <a:r>
                  <a:rPr lang="de-DE" altLang="de-DE" sz="1400" b="1">
                    <a:latin typeface="Calibri" pitchFamily="34" charset="0"/>
                  </a:rPr>
                  <a:t>„Sucht-Sehnsucht“                               </a:t>
                </a:r>
                <a:endParaRPr lang="de-DE" altLang="de-DE" sz="1400">
                  <a:latin typeface="Calibri" pitchFamily="34" charset="0"/>
                </a:endParaRPr>
              </a:p>
              <a:p>
                <a:pPr algn="just"/>
                <a:r>
                  <a:rPr lang="de-DE" altLang="de-DE" sz="400"/>
                  <a:t> </a:t>
                </a:r>
                <a:r>
                  <a:rPr lang="de-DE" altLang="de-DE" sz="1000">
                    <a:latin typeface="Calibri" pitchFamily="34" charset="0"/>
                  </a:rPr>
                  <a:t>dreitägiges Projekt zur Gesundheitsförderung und der Ausein-andersetzung mit dem Thema „Sucht“ und deren Ursachen,  </a:t>
                </a:r>
              </a:p>
              <a:p>
                <a:pPr algn="just"/>
                <a:r>
                  <a:rPr lang="de-DE" altLang="de-DE" sz="1000">
                    <a:latin typeface="Calibri" pitchFamily="34" charset="0"/>
                  </a:rPr>
                  <a:t>durchgeführt von Klassenleitungen und Präventionsteam</a:t>
                </a:r>
              </a:p>
              <a:p>
                <a:pPr algn="just"/>
                <a:r>
                  <a:rPr lang="de-DE" altLang="de-DE" sz="1000">
                    <a:latin typeface="Calibri" pitchFamily="34" charset="0"/>
                  </a:rPr>
                  <a:t>im Rahmen der Methodentage</a:t>
                </a:r>
                <a:endParaRPr lang="de-DE" altLang="de-DE" sz="1200" b="1">
                  <a:solidFill>
                    <a:schemeClr val="tx2"/>
                  </a:solidFill>
                </a:endParaRPr>
              </a:p>
            </p:txBody>
          </p:sp>
          <p:sp>
            <p:nvSpPr>
              <p:cNvPr id="13328" name="Text Box 25"/>
              <p:cNvSpPr txBox="1">
                <a:spLocks noChangeArrowheads="1"/>
              </p:cNvSpPr>
              <p:nvPr/>
            </p:nvSpPr>
            <p:spPr bwMode="auto">
              <a:xfrm>
                <a:off x="1916113" y="7185025"/>
                <a:ext cx="3600450" cy="106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de-DE" altLang="de-DE" sz="1400" b="1">
                    <a:latin typeface="Calibri" pitchFamily="34" charset="0"/>
                  </a:rPr>
                  <a:t>„körperl-ICH“</a:t>
                </a:r>
                <a:r>
                  <a:rPr lang="de-DE" altLang="de-DE" sz="1000">
                    <a:latin typeface="Calibri" pitchFamily="34" charset="0"/>
                  </a:rPr>
                  <a:t>                   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eintägige Veranstaltung zur Anregung der Auseinandersetzung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mit sich und der eigenen Körperlichkeit  in  verschiedenen Stationen wie z.B. “ Schönheitsideale“,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durchgeführt von Fachkräften von pro familia Mainz </a:t>
                </a:r>
              </a:p>
              <a:p>
                <a:endParaRPr lang="de-DE" altLang="de-DE" sz="1000">
                  <a:latin typeface="Calibri" pitchFamily="34" charset="0"/>
                </a:endParaRPr>
              </a:p>
            </p:txBody>
          </p:sp>
          <p:sp>
            <p:nvSpPr>
              <p:cNvPr id="2065" name="Text Box 30"/>
              <p:cNvSpPr txBox="1">
                <a:spLocks noChangeArrowheads="1"/>
              </p:cNvSpPr>
              <p:nvPr/>
            </p:nvSpPr>
            <p:spPr bwMode="auto">
              <a:xfrm>
                <a:off x="5445125" y="1568450"/>
                <a:ext cx="709613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1000" dirty="0">
                    <a:latin typeface="+mn-lt"/>
                    <a:cs typeface="+mn-cs"/>
                  </a:rPr>
                  <a:t>Klasse </a:t>
                </a:r>
                <a:r>
                  <a:rPr lang="de-DE" altLang="de-DE" sz="1000" dirty="0" smtClean="0">
                    <a:latin typeface="+mn-lt"/>
                    <a:cs typeface="+mn-cs"/>
                  </a:rPr>
                  <a:t>5/6</a:t>
                </a:r>
                <a:endParaRPr lang="de-DE" altLang="de-DE" sz="1000" dirty="0">
                  <a:latin typeface="+mn-lt"/>
                  <a:cs typeface="+mn-cs"/>
                </a:endParaRPr>
              </a:p>
            </p:txBody>
          </p:sp>
          <p:sp>
            <p:nvSpPr>
              <p:cNvPr id="13330" name="Text Box 31"/>
              <p:cNvSpPr txBox="1">
                <a:spLocks noChangeArrowheads="1"/>
              </p:cNvSpPr>
              <p:nvPr/>
            </p:nvSpPr>
            <p:spPr bwMode="auto">
              <a:xfrm>
                <a:off x="5516563" y="7329488"/>
                <a:ext cx="595312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altLang="de-DE" sz="1000">
                    <a:latin typeface="Calibri" pitchFamily="34" charset="0"/>
                  </a:rPr>
                  <a:t>Klasse 9</a:t>
                </a:r>
              </a:p>
            </p:txBody>
          </p:sp>
          <p:sp>
            <p:nvSpPr>
              <p:cNvPr id="2067" name="Text Box 32"/>
              <p:cNvSpPr txBox="1">
                <a:spLocks noChangeArrowheads="1"/>
              </p:cNvSpPr>
              <p:nvPr/>
            </p:nvSpPr>
            <p:spPr bwMode="auto">
              <a:xfrm>
                <a:off x="5445125" y="3873500"/>
                <a:ext cx="595313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1000" dirty="0">
                    <a:latin typeface="+mn-lt"/>
                    <a:cs typeface="+mn-cs"/>
                  </a:rPr>
                  <a:t>Klasse </a:t>
                </a:r>
                <a:r>
                  <a:rPr lang="de-DE" altLang="de-DE" sz="1000" dirty="0" smtClean="0">
                    <a:latin typeface="+mn-lt"/>
                    <a:cs typeface="+mn-cs"/>
                  </a:rPr>
                  <a:t>6</a:t>
                </a:r>
                <a:endParaRPr lang="de-DE" altLang="de-DE" sz="1000" dirty="0">
                  <a:latin typeface="+mn-lt"/>
                  <a:cs typeface="+mn-cs"/>
                </a:endParaRPr>
              </a:p>
            </p:txBody>
          </p:sp>
          <p:sp>
            <p:nvSpPr>
              <p:cNvPr id="2068" name="Text Box 33"/>
              <p:cNvSpPr txBox="1">
                <a:spLocks noChangeArrowheads="1"/>
              </p:cNvSpPr>
              <p:nvPr/>
            </p:nvSpPr>
            <p:spPr bwMode="auto">
              <a:xfrm>
                <a:off x="5445125" y="6105525"/>
                <a:ext cx="595313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1000" dirty="0">
                    <a:latin typeface="+mn-lt"/>
                    <a:cs typeface="+mn-cs"/>
                  </a:rPr>
                  <a:t>Klasse 8</a:t>
                </a:r>
              </a:p>
            </p:txBody>
          </p:sp>
          <p:sp>
            <p:nvSpPr>
              <p:cNvPr id="2069" name="Text Box 34"/>
              <p:cNvSpPr txBox="1">
                <a:spLocks noChangeArrowheads="1"/>
              </p:cNvSpPr>
              <p:nvPr/>
            </p:nvSpPr>
            <p:spPr bwMode="auto">
              <a:xfrm>
                <a:off x="5445125" y="2576513"/>
                <a:ext cx="595313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1000" dirty="0">
                    <a:latin typeface="+mn-lt"/>
                    <a:cs typeface="+mn-cs"/>
                  </a:rPr>
                  <a:t>Klasse 6</a:t>
                </a:r>
              </a:p>
            </p:txBody>
          </p:sp>
          <p:sp>
            <p:nvSpPr>
              <p:cNvPr id="2070" name="Text Box 35"/>
              <p:cNvSpPr txBox="1">
                <a:spLocks noChangeArrowheads="1"/>
              </p:cNvSpPr>
              <p:nvPr/>
            </p:nvSpPr>
            <p:spPr bwMode="auto">
              <a:xfrm>
                <a:off x="5445125" y="4953000"/>
                <a:ext cx="595313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1000" dirty="0">
                    <a:latin typeface="+mn-lt"/>
                    <a:cs typeface="+mn-cs"/>
                  </a:rPr>
                  <a:t>Klasse 7</a:t>
                </a:r>
              </a:p>
            </p:txBody>
          </p:sp>
          <p:sp>
            <p:nvSpPr>
              <p:cNvPr id="13335" name="Text Box 36"/>
              <p:cNvSpPr txBox="1">
                <a:spLocks noChangeArrowheads="1"/>
              </p:cNvSpPr>
              <p:nvPr/>
            </p:nvSpPr>
            <p:spPr bwMode="auto">
              <a:xfrm>
                <a:off x="5516563" y="8408988"/>
                <a:ext cx="6604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altLang="de-DE" sz="1000">
                    <a:latin typeface="Calibri" pitchFamily="34" charset="0"/>
                  </a:rPr>
                  <a:t>Klasse 10</a:t>
                </a:r>
              </a:p>
            </p:txBody>
          </p:sp>
          <p:pic>
            <p:nvPicPr>
              <p:cNvPr id="13336" name="Grafik 11"/>
              <p:cNvPicPr>
                <a:picLocks noChangeAspect="1" noChangeArrowheads="1"/>
              </p:cNvPicPr>
              <p:nvPr/>
            </p:nvPicPr>
            <p:blipFill>
              <a:blip r:embed="rId8"/>
              <a:srcRect l="1900" t="1559" b="2338"/>
              <a:stretch>
                <a:fillRect/>
              </a:stretch>
            </p:blipFill>
            <p:spPr bwMode="auto">
              <a:xfrm>
                <a:off x="836613" y="5024438"/>
                <a:ext cx="798512" cy="792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37" name="Grafik 1"/>
              <p:cNvPicPr>
                <a:picLocks noChangeAspect="1"/>
              </p:cNvPicPr>
              <p:nvPr/>
            </p:nvPicPr>
            <p:blipFill>
              <a:blip r:embed="rId9"/>
              <a:srcRect l="6984" r="16508"/>
              <a:stretch>
                <a:fillRect/>
              </a:stretch>
            </p:blipFill>
            <p:spPr bwMode="auto">
              <a:xfrm>
                <a:off x="836613" y="7329488"/>
                <a:ext cx="792162" cy="819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9" name="Text Box 7"/>
              <p:cNvSpPr txBox="1">
                <a:spLocks noChangeArrowheads="1"/>
              </p:cNvSpPr>
              <p:nvPr/>
            </p:nvSpPr>
            <p:spPr bwMode="auto">
              <a:xfrm>
                <a:off x="692150" y="704850"/>
                <a:ext cx="1296988" cy="6873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sz="2000" b="1" dirty="0" smtClean="0">
                    <a:latin typeface="+mn-lt"/>
                    <a:cs typeface="+mn-cs"/>
                  </a:rPr>
                  <a:t> </a:t>
                </a:r>
                <a:r>
                  <a:rPr lang="de-DE" altLang="de-DE" sz="2100" b="1" dirty="0" smtClean="0">
                    <a:latin typeface="+mn-lt"/>
                    <a:cs typeface="+mn-cs"/>
                  </a:rPr>
                  <a:t>STARKE</a:t>
                </a: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altLang="de-DE" dirty="0" smtClean="0">
                    <a:latin typeface="+mn-lt"/>
                    <a:cs typeface="+mn-cs"/>
                  </a:rPr>
                  <a:t> SCHÜLER</a:t>
                </a:r>
                <a:endParaRPr lang="de-DE" altLang="de-DE" dirty="0">
                  <a:latin typeface="+mn-lt"/>
                  <a:cs typeface="+mn-cs"/>
                </a:endParaRPr>
              </a:p>
            </p:txBody>
          </p:sp>
          <p:sp>
            <p:nvSpPr>
              <p:cNvPr id="13339" name="Rectangle 38"/>
              <p:cNvSpPr>
                <a:spLocks noChangeArrowheads="1"/>
              </p:cNvSpPr>
              <p:nvPr/>
            </p:nvSpPr>
            <p:spPr bwMode="auto">
              <a:xfrm>
                <a:off x="1916113" y="8337550"/>
                <a:ext cx="3563937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de-DE" altLang="de-DE" sz="1400" b="1">
                    <a:latin typeface="Calibri" pitchFamily="34" charset="0"/>
                  </a:rPr>
                  <a:t>„Seelisch fit – in der Schule“</a:t>
                </a:r>
                <a:r>
                  <a:rPr lang="de-DE" altLang="de-DE" sz="1000" b="1">
                    <a:latin typeface="Calibri" pitchFamily="34" charset="0"/>
                  </a:rPr>
                  <a:t>          </a:t>
                </a:r>
                <a:r>
                  <a:rPr lang="de-DE" altLang="de-DE" sz="1000">
                    <a:latin typeface="Calibri" pitchFamily="34" charset="0"/>
                  </a:rPr>
                  <a:t>         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eintägiges Seminar zur Gesundheitsförderung zum Thema der  „psychischen  Gesundheit“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vor Ort im Beratungscafé „unplugged“ Mainz-Neustadt</a:t>
                </a:r>
              </a:p>
              <a:p>
                <a:r>
                  <a:rPr lang="de-DE" altLang="de-DE" sz="1000">
                    <a:latin typeface="Calibri" pitchFamily="34" charset="0"/>
                  </a:rPr>
                  <a:t>durchgeführt von MitarbeiterInnen des „unplugged“</a:t>
                </a:r>
                <a:endParaRPr lang="de-DE" sz="1000">
                  <a:latin typeface="Calibri" pitchFamily="34" charset="0"/>
                </a:endParaRPr>
              </a:p>
            </p:txBody>
          </p:sp>
          <p:pic>
            <p:nvPicPr>
              <p:cNvPr id="13340" name="Picture 28"/>
              <p:cNvPicPr>
                <a:picLocks noChangeAspect="1" noChangeArrowheads="1"/>
              </p:cNvPicPr>
              <p:nvPr/>
            </p:nvPicPr>
            <p:blipFill>
              <a:blip r:embed="rId10"/>
              <a:srcRect r="12500"/>
              <a:stretch>
                <a:fillRect/>
              </a:stretch>
            </p:blipFill>
            <p:spPr bwMode="auto">
              <a:xfrm>
                <a:off x="836613" y="8482013"/>
                <a:ext cx="792162" cy="803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A4-Papier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Ulrike</dc:creator>
  <cp:lastModifiedBy>Iris Mendel</cp:lastModifiedBy>
  <cp:revision>96</cp:revision>
  <cp:lastPrinted>2017-06-10T04:41:52Z</cp:lastPrinted>
  <dcterms:created xsi:type="dcterms:W3CDTF">2014-10-07T17:38:04Z</dcterms:created>
  <dcterms:modified xsi:type="dcterms:W3CDTF">2017-09-23T07:41:44Z</dcterms:modified>
</cp:coreProperties>
</file>